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12"/>
  </p:notesMasterIdLst>
  <p:sldIdLst>
    <p:sldId id="256" r:id="rId3"/>
    <p:sldId id="267" r:id="rId4"/>
    <p:sldId id="274" r:id="rId5"/>
    <p:sldId id="268" r:id="rId6"/>
    <p:sldId id="269" r:id="rId7"/>
    <p:sldId id="270" r:id="rId8"/>
    <p:sldId id="271" r:id="rId9"/>
    <p:sldId id="272" r:id="rId10"/>
    <p:sldId id="273" r:id="rId11"/>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3866"/>
          </a:xfrm>
          <a:prstGeom prst="rect">
            <a:avLst/>
          </a:prstGeom>
        </p:spPr>
        <p:txBody>
          <a:bodyPr vert="horz" rtlCol="0"/>
          <a:lstStyle>
            <a:lvl1pPr algn="r">
              <a:defRPr sz="1200"/>
            </a:lvl1pPr>
          </a:lstStyle>
          <a:p>
            <a:fld id="{3842907C-D0AA-4C58-9F94-58B40AD65B29}" type="datetimeFigureOut">
              <a:rPr lang="en-US" smtClean="0"/>
              <a:pPr/>
              <a:t>11/4/2014</a:t>
            </a:fld>
            <a:endParaRPr lang="en-US" dirty="0"/>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11730"/>
            <a:ext cx="5486400" cy="4084796"/>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4"/>
            <a:ext cx="2971800" cy="453866"/>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1884"/>
            <a:ext cx="2971800" cy="453866"/>
          </a:xfrm>
          <a:prstGeom prst="rect">
            <a:avLst/>
          </a:prstGeom>
        </p:spPr>
        <p:txBody>
          <a:bodyPr vert="horz" rtlCol="0" anchor="b"/>
          <a:lstStyle>
            <a:lvl1pPr algn="r">
              <a:defRPr sz="1200"/>
            </a:lvl1pPr>
          </a:lstStyle>
          <a:p>
            <a:fld id="{1D76769E-C829-4283-B80E-CB90D995C291}" type="slidenum">
              <a:rPr lang="en-US" smtClean="0"/>
              <a:pPr/>
              <a:t>‹#›</a:t>
            </a:fld>
            <a:endParaRPr lang="en-US" dirty="0"/>
          </a:p>
        </p:txBody>
      </p:sp>
    </p:spTree>
    <p:extLst>
      <p:ext uri="{BB962C8B-B14F-4D97-AF65-F5344CB8AC3E}">
        <p14:creationId xmlns:p14="http://schemas.microsoft.com/office/powerpoint/2010/main" val="146182745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84A634-B078-40E6-BEEE-8B785833143F}" type="datetime2">
              <a:rPr lang="en-US" smtClean="0"/>
              <a:pPr/>
              <a:t>Tuesday, November 4, 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14B9A6D4-8135-47D4-A61B-FD78FA1E6BC1}"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B2D3E49-4443-4D10-A1C2-1CDE2B436399}"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639C5152-2F73-4C9D-BB08-A2368D43FCFF}"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DD76696C-32F2-4B35-882B-651FF5A13DBC}"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CCE90DAC-A11B-4287-9E30-BF88563ED72C}" type="datetime2">
              <a:rPr lang="en-US" smtClean="0"/>
              <a:pPr/>
              <a:t>Tuesday, November 4, 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56BF1E9B-9EDC-4D27-A5CB-E539A0E19C7D}" type="datetime2">
              <a:rPr lang="en-US" smtClean="0"/>
              <a:pPr/>
              <a:t>Tuesday, November 4, 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5BD5E9-A9D0-4B8F-AA43-937FD2BFB6FE}" type="datetime2">
              <a:rPr lang="en-US" smtClean="0"/>
              <a:pPr/>
              <a:t>Tuesday, November 4, 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6" name="Title 5"/>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1A9F65-23A1-4DBA-8549-3ED464AC7053}" type="datetime2">
              <a:rPr lang="en-US" smtClean="0"/>
              <a:pPr/>
              <a:t>Tuesday, November 4, 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10463A66-71CA-4A24-86C0-0E3E8BB6019C}" type="datetime2">
              <a:rPr lang="en-US" smtClean="0"/>
              <a:pPr/>
              <a:t>Tuesday, November 4, 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EE67C1-AB4C-462D-8B2A-CD671F0C7BF3}" type="datetime2">
              <a:rPr lang="en-US" smtClean="0"/>
              <a:pPr/>
              <a:t>Tuesday, November 4, 2014</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a:t>
            </a:fld>
            <a:endParaRPr lang="en-US" dirty="0">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E2AEC4E0-3D4A-4461-878E-48CD98DE260B}" type="datetime2">
              <a:rPr lang="en-US" smtClean="0"/>
              <a:pPr/>
              <a:t>Tuesday, November 4, 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a:t>
            </a:fld>
            <a:endParaRPr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pPr algn="ctr"/>
            <a:r>
              <a:rPr lang="en-US" sz="3600" dirty="0" smtClean="0"/>
              <a:t>“What Is Faith” </a:t>
            </a:r>
            <a:br>
              <a:rPr lang="en-US" sz="3600" dirty="0" smtClean="0"/>
            </a:br>
            <a:r>
              <a:rPr lang="en-US" sz="2000" dirty="0" smtClean="0"/>
              <a:t>by Dr. R.C. Sproul</a:t>
            </a:r>
            <a:r>
              <a:rPr lang="en-US" sz="2400" dirty="0" smtClean="0"/>
              <a:t/>
            </a:r>
            <a:br>
              <a:rPr lang="en-US" sz="2400" dirty="0" smtClean="0"/>
            </a:br>
            <a:endParaRPr lang="en-US" sz="3200" dirty="0"/>
          </a:p>
        </p:txBody>
      </p:sp>
      <p:sp>
        <p:nvSpPr>
          <p:cNvPr id="3" name="Rectangle 2"/>
          <p:cNvSpPr>
            <a:spLocks noGrp="1"/>
          </p:cNvSpPr>
          <p:nvPr>
            <p:ph type="subTitle" idx="1"/>
          </p:nvPr>
        </p:nvSpPr>
        <p:spPr/>
        <p:txBody>
          <a:bodyPr>
            <a:normAutofit fontScale="92500" lnSpcReduction="20000"/>
          </a:bodyPr>
          <a:lstStyle/>
          <a:p>
            <a:r>
              <a:rPr lang="en-US" dirty="0" smtClean="0"/>
              <a:t>Rev Jack Bryant</a:t>
            </a:r>
          </a:p>
          <a:p>
            <a:r>
              <a:rPr lang="en-US" dirty="0" smtClean="0"/>
              <a:t>The Epistle of James</a:t>
            </a:r>
          </a:p>
          <a:p>
            <a:r>
              <a:rPr lang="en-US" dirty="0" smtClean="0"/>
              <a:t>Triangle Bible Institute</a:t>
            </a:r>
            <a:endParaRPr lang="en-US" dirty="0"/>
          </a:p>
        </p:txBody>
      </p:sp>
      <p:sp>
        <p:nvSpPr>
          <p:cNvPr id="4" name="Slide Number Placeholder 3"/>
          <p:cNvSpPr>
            <a:spLocks noGrp="1"/>
          </p:cNvSpPr>
          <p:nvPr>
            <p:ph type="sldNum" sz="quarter" idx="12"/>
          </p:nvPr>
        </p:nvSpPr>
        <p:spPr/>
        <p:txBody>
          <a:bodyPr/>
          <a:lstStyle/>
          <a:p>
            <a:fld id="{45292C34-3E5E-4BA5-AF54-F1601B144FB0}" type="slidenum">
              <a:rPr lang="en-US" smtClean="0"/>
              <a:pPr/>
              <a:t>1</a:t>
            </a:fld>
            <a:endParaRPr lang="en-US"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Scripture Bases</a:t>
            </a:r>
            <a:endParaRPr lang="en-US" sz="3200" dirty="0"/>
          </a:p>
        </p:txBody>
      </p:sp>
      <p:sp>
        <p:nvSpPr>
          <p:cNvPr id="3" name="Rectangle 2"/>
          <p:cNvSpPr>
            <a:spLocks noGrp="1"/>
          </p:cNvSpPr>
          <p:nvPr>
            <p:ph idx="1"/>
          </p:nvPr>
        </p:nvSpPr>
        <p:spPr>
          <a:xfrm>
            <a:off x="457200" y="1295400"/>
            <a:ext cx="8229600" cy="4995672"/>
          </a:xfrm>
        </p:spPr>
        <p:txBody>
          <a:bodyPr>
            <a:normAutofit/>
          </a:bodyPr>
          <a:lstStyle/>
          <a:p>
            <a:pPr lvl="1"/>
            <a:endParaRPr lang="en-US" sz="2200" dirty="0" smtClean="0"/>
          </a:p>
          <a:p>
            <a:r>
              <a:rPr lang="en-US" dirty="0" smtClean="0"/>
              <a:t>Hebrews 11 (NKJV)</a:t>
            </a:r>
          </a:p>
          <a:p>
            <a:r>
              <a:rPr lang="en-US" b="1" dirty="0" smtClean="0"/>
              <a:t>11 </a:t>
            </a:r>
            <a:r>
              <a:rPr lang="en-US" dirty="0" smtClean="0"/>
              <a:t>Now faith is the substance of things hoped for, the evidence of things not seen. </a:t>
            </a:r>
            <a:r>
              <a:rPr lang="en-US" b="1" baseline="30000" dirty="0" smtClean="0"/>
              <a:t>2 </a:t>
            </a:r>
            <a:r>
              <a:rPr lang="en-US" dirty="0" smtClean="0"/>
              <a:t>For by it the elders obtained a </a:t>
            </a:r>
            <a:r>
              <a:rPr lang="en-US" i="1" dirty="0" smtClean="0"/>
              <a:t>good</a:t>
            </a:r>
            <a:r>
              <a:rPr lang="en-US" dirty="0" smtClean="0"/>
              <a:t> testimony.</a:t>
            </a:r>
          </a:p>
          <a:p>
            <a:r>
              <a:rPr lang="en-US" b="1" baseline="30000" dirty="0" smtClean="0"/>
              <a:t>3 </a:t>
            </a:r>
            <a:r>
              <a:rPr lang="en-US" dirty="0" smtClean="0"/>
              <a:t>By faith we understand that the worlds were framed by the word of God, so that the things which are seen were not made of things which are visible.</a:t>
            </a:r>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Expressions of Faith in Scripture</a:t>
            </a:r>
            <a:endParaRPr lang="en-US" sz="3200" dirty="0"/>
          </a:p>
        </p:txBody>
      </p:sp>
      <p:sp>
        <p:nvSpPr>
          <p:cNvPr id="3" name="Rectangle 2"/>
          <p:cNvSpPr>
            <a:spLocks noGrp="1"/>
          </p:cNvSpPr>
          <p:nvPr>
            <p:ph idx="1"/>
          </p:nvPr>
        </p:nvSpPr>
        <p:spPr>
          <a:xfrm>
            <a:off x="457200" y="1295400"/>
            <a:ext cx="8229600" cy="4995672"/>
          </a:xfrm>
        </p:spPr>
        <p:txBody>
          <a:bodyPr>
            <a:normAutofit fontScale="92500" lnSpcReduction="10000"/>
          </a:bodyPr>
          <a:lstStyle/>
          <a:p>
            <a:r>
              <a:rPr lang="en-US" sz="2600" b="1" i="1" dirty="0" smtClean="0"/>
              <a:t>Basic Definition </a:t>
            </a:r>
            <a:r>
              <a:rPr lang="en-US" sz="2600" dirty="0" smtClean="0"/>
              <a:t>– a belief in or confident attitude toward God, involving commitment to His will for one life.</a:t>
            </a:r>
          </a:p>
          <a:p>
            <a:r>
              <a:rPr lang="en-US" sz="2600" b="1" i="1" dirty="0" smtClean="0"/>
              <a:t>Doctrinal Faith</a:t>
            </a:r>
            <a:r>
              <a:rPr lang="en-US" sz="2600" dirty="0" smtClean="0"/>
              <a:t>: Refers to the content of Christian belief (Jude 3).</a:t>
            </a:r>
          </a:p>
          <a:p>
            <a:r>
              <a:rPr lang="en-US" sz="2600" b="1" i="1" dirty="0" smtClean="0"/>
              <a:t>Saving Faith</a:t>
            </a:r>
            <a:r>
              <a:rPr lang="en-US" sz="2600" dirty="0" smtClean="0"/>
              <a:t>: Trusting in Christ and in Him alone for salvation (Acts 16:31).</a:t>
            </a:r>
          </a:p>
          <a:p>
            <a:r>
              <a:rPr lang="en-US" sz="2600" b="1" i="1" dirty="0" smtClean="0"/>
              <a:t>The Gift of Faith</a:t>
            </a:r>
            <a:r>
              <a:rPr lang="en-US" sz="2600" dirty="0" smtClean="0"/>
              <a:t>: Ability to recognize what God wants to do in seemingly impossible situations and to trust God to get His work accomplished (1 Cor. 12:9).</a:t>
            </a:r>
          </a:p>
          <a:p>
            <a:r>
              <a:rPr lang="en-US" sz="2600" b="1" i="1" dirty="0" smtClean="0"/>
              <a:t>Daily Faith</a:t>
            </a:r>
            <a:r>
              <a:rPr lang="en-US" sz="2600" dirty="0" smtClean="0"/>
              <a:t>: The day-by-day dependence on God which is part of the sanctification process (2 Cor. 5:7)</a:t>
            </a:r>
          </a:p>
          <a:p>
            <a:endParaRPr lang="en-US" sz="2800"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Speaking on the word “Hope”</a:t>
            </a:r>
            <a:endParaRPr lang="en-US" sz="3200" dirty="0"/>
          </a:p>
        </p:txBody>
      </p:sp>
      <p:sp>
        <p:nvSpPr>
          <p:cNvPr id="3" name="Rectangle 2"/>
          <p:cNvSpPr>
            <a:spLocks noGrp="1"/>
          </p:cNvSpPr>
          <p:nvPr>
            <p:ph idx="1"/>
          </p:nvPr>
        </p:nvSpPr>
        <p:spPr>
          <a:xfrm>
            <a:off x="457200" y="1295400"/>
            <a:ext cx="8229600" cy="4995672"/>
          </a:xfrm>
        </p:spPr>
        <p:txBody>
          <a:bodyPr>
            <a:normAutofit lnSpcReduction="10000"/>
          </a:bodyPr>
          <a:lstStyle/>
          <a:p>
            <a:pPr lvl="1"/>
            <a:r>
              <a:rPr lang="en-US" sz="2000" dirty="0" smtClean="0"/>
              <a:t>When we use the word hope, we usually are referring to an emotional state of desire in our hearts regarding what we would like to happen in the future but are not sure will come to pass. There is a kind of hope that does not make us ashamed (Rom. 5.5).</a:t>
            </a:r>
          </a:p>
          <a:p>
            <a:pPr lvl="1"/>
            <a:endParaRPr lang="en-US" sz="2000" dirty="0" smtClean="0"/>
          </a:p>
          <a:p>
            <a:pPr lvl="1"/>
            <a:r>
              <a:rPr lang="en-US" sz="2000" dirty="0" smtClean="0"/>
              <a:t>However, when the Bible speaks of hope, it is not referring to a desire for a future outcome that is uncertain, but rather a desire for a future outcome that is absolutely sure. </a:t>
            </a:r>
          </a:p>
          <a:p>
            <a:pPr lvl="1"/>
            <a:endParaRPr lang="en-US" sz="2000" dirty="0" smtClean="0"/>
          </a:p>
          <a:p>
            <a:pPr lvl="1"/>
            <a:r>
              <a:rPr lang="en-US" sz="2000" dirty="0" smtClean="0"/>
              <a:t>Based on our trust in the promises of God, we can be fully confident about the outcome. When God gives His people a promise for the future, and the church grasps it, this hope is said to be the "anchor of the soul" (Heb. 6:19). An anchor is that which gives a ship protection against aimless drifting in the sea. The promises of God for tomorrow are the anchor for believers today. </a:t>
            </a:r>
            <a:endParaRPr lang="en-US" sz="2200"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Speaking on the word “Substance”</a:t>
            </a:r>
            <a:endParaRPr lang="en-US" sz="3200" dirty="0"/>
          </a:p>
        </p:txBody>
      </p:sp>
      <p:sp>
        <p:nvSpPr>
          <p:cNvPr id="3" name="Rectangle 2"/>
          <p:cNvSpPr>
            <a:spLocks noGrp="1"/>
          </p:cNvSpPr>
          <p:nvPr>
            <p:ph idx="1"/>
          </p:nvPr>
        </p:nvSpPr>
        <p:spPr>
          <a:xfrm>
            <a:off x="457200" y="1295400"/>
            <a:ext cx="8229600" cy="4995672"/>
          </a:xfrm>
        </p:spPr>
        <p:txBody>
          <a:bodyPr>
            <a:normAutofit fontScale="92500" lnSpcReduction="20000"/>
          </a:bodyPr>
          <a:lstStyle/>
          <a:p>
            <a:r>
              <a:rPr lang="en-US" dirty="0" smtClean="0"/>
              <a:t>When the Bible says "faith is the substance of things hoped for" (Heb. 11:1, emphasis added), it is speaking of something that has weight or significance-something of extreme value.</a:t>
            </a:r>
          </a:p>
          <a:p>
            <a:endParaRPr lang="en-US" dirty="0" smtClean="0"/>
          </a:p>
          <a:p>
            <a:r>
              <a:rPr lang="en-US" dirty="0" smtClean="0"/>
              <a:t>The implication is that faith communicates the essence of the hope. In a real sense, hope is faith looking forward. The word faith carries a strong element of trust.</a:t>
            </a:r>
          </a:p>
          <a:p>
            <a:endParaRPr lang="en-US" dirty="0" smtClean="0"/>
          </a:p>
          <a:p>
            <a:r>
              <a:rPr lang="en-US" dirty="0" smtClean="0"/>
              <a:t>Because I can trust the promise of God for tomorrow, there is substance to my hope; my hope is not just a fantasy, or a wish projection based on idle dreams. Rather, it is based on something substantive.</a:t>
            </a:r>
          </a:p>
          <a:p>
            <a:endParaRPr lang="en-US"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Faith Is the Evidence of Things Not Seen</a:t>
            </a:r>
            <a:endParaRPr lang="en-US" sz="3200" dirty="0"/>
          </a:p>
        </p:txBody>
      </p:sp>
      <p:sp>
        <p:nvSpPr>
          <p:cNvPr id="3" name="Rectangle 2"/>
          <p:cNvSpPr>
            <a:spLocks noGrp="1"/>
          </p:cNvSpPr>
          <p:nvPr>
            <p:ph idx="1"/>
          </p:nvPr>
        </p:nvSpPr>
        <p:spPr>
          <a:xfrm>
            <a:off x="457200" y="1295400"/>
            <a:ext cx="8229600" cy="4995672"/>
          </a:xfrm>
        </p:spPr>
        <p:txBody>
          <a:bodyPr>
            <a:normAutofit fontScale="70000" lnSpcReduction="20000"/>
          </a:bodyPr>
          <a:lstStyle/>
          <a:p>
            <a:r>
              <a:rPr lang="en-US" dirty="0" smtClean="0"/>
              <a:t>The author uses a reference to one of the senses of the human body through which we gain knowledge, the sense of sight. There is a popular expression today, "Seeing is believing."  This attitude is not opposed to biblical faith, for the New Testament calls us to put our trust in the gospel not on the basis of some irrational leap into the darkness but on the basis of the testimony of eyewitnesses witnesses who report in Scripture about what they saw.</a:t>
            </a:r>
          </a:p>
          <a:p>
            <a:endParaRPr lang="en-US" dirty="0" smtClean="0"/>
          </a:p>
          <a:p>
            <a:r>
              <a:rPr lang="en-US" dirty="0" smtClean="0"/>
              <a:t>The Bible never claims that we should jump into the darkness. In fact, the biblical injunction is for people to come out of the darkness and into the light (cf. John 3:19).</a:t>
            </a:r>
          </a:p>
          <a:p>
            <a:endParaRPr lang="en-US" dirty="0" smtClean="0"/>
          </a:p>
          <a:p>
            <a:r>
              <a:rPr lang="en-US" dirty="0" smtClean="0"/>
              <a:t> Faith is not blind in the sense of being arbitrary, whimsical, or a mere expression of human desire. If that were the case, why would the author of Hebrews say that faith is "the evidence of things not seen"? When faith is linked to hope, it is put into the time frame of the future, and the one thing that I cannot see at all is tomorrow. None of us has yet experienced tomorrow.</a:t>
            </a:r>
          </a:p>
          <a:p>
            <a:r>
              <a:rPr lang="en-US" dirty="0" smtClean="0"/>
              <a:t> </a:t>
            </a:r>
          </a:p>
          <a:p>
            <a:endParaRPr lang="en-US" dirty="0" smtClean="0"/>
          </a:p>
          <a:p>
            <a:endParaRPr lang="en-US"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Faith Is the Evidence of Things Not Seen</a:t>
            </a:r>
            <a:endParaRPr lang="en-US" sz="3200" dirty="0"/>
          </a:p>
        </p:txBody>
      </p:sp>
      <p:sp>
        <p:nvSpPr>
          <p:cNvPr id="3" name="Rectangle 2"/>
          <p:cNvSpPr>
            <a:spLocks noGrp="1"/>
          </p:cNvSpPr>
          <p:nvPr>
            <p:ph idx="1"/>
          </p:nvPr>
        </p:nvSpPr>
        <p:spPr>
          <a:xfrm>
            <a:off x="457200" y="1295400"/>
            <a:ext cx="8229600" cy="4995672"/>
          </a:xfrm>
        </p:spPr>
        <p:txBody>
          <a:bodyPr>
            <a:normAutofit fontScale="85000" lnSpcReduction="20000"/>
          </a:bodyPr>
          <a:lstStyle/>
          <a:p>
            <a:r>
              <a:rPr lang="en-US" dirty="0" smtClean="0"/>
              <a:t>The idea is this: I don't know what tomorrow is going to bring, but I know that God knows what tomorrow is going to bring. So if God promises that tomorrow will bring something, and if I trust God for tomorrow, I have faith in something I have not yet seen. That faith serves as </a:t>
            </a:r>
            <a:r>
              <a:rPr lang="en-US" b="1" i="1" dirty="0" smtClean="0"/>
              <a:t>evidence because its object is God</a:t>
            </a:r>
            <a:r>
              <a:rPr lang="en-US" dirty="0" smtClean="0"/>
              <a:t>.</a:t>
            </a:r>
          </a:p>
          <a:p>
            <a:pPr>
              <a:buNone/>
            </a:pPr>
            <a:endParaRPr lang="en-US" dirty="0" smtClean="0"/>
          </a:p>
          <a:p>
            <a:r>
              <a:rPr lang="en-US" dirty="0" smtClean="0"/>
              <a:t>I know Him; He has a track record-He is infallible and never lies. God knows everything and is perfect in whatever He communicates.  So if God tells me that something is going to happen tomorrow, I believe it even though I haven't seen it yet. That's not credulity or irrationality. On the contrary, it is irrational not to believe something that God says regarding some future event.</a:t>
            </a:r>
          </a:p>
          <a:p>
            <a:pPr>
              <a:buNone/>
            </a:pPr>
            <a:r>
              <a:rPr lang="en-US" dirty="0" smtClean="0"/>
              <a:t> </a:t>
            </a:r>
          </a:p>
          <a:p>
            <a:endParaRPr lang="en-US"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Faith Is Believing God</a:t>
            </a:r>
            <a:endParaRPr lang="en-US" sz="3200" dirty="0"/>
          </a:p>
        </p:txBody>
      </p:sp>
      <p:sp>
        <p:nvSpPr>
          <p:cNvPr id="3" name="Rectangle 2"/>
          <p:cNvSpPr>
            <a:spLocks noGrp="1"/>
          </p:cNvSpPr>
          <p:nvPr>
            <p:ph idx="1"/>
          </p:nvPr>
        </p:nvSpPr>
        <p:spPr>
          <a:xfrm>
            <a:off x="457200" y="1295400"/>
            <a:ext cx="8229600" cy="4995672"/>
          </a:xfrm>
        </p:spPr>
        <p:txBody>
          <a:bodyPr>
            <a:normAutofit fontScale="62500" lnSpcReduction="20000"/>
          </a:bodyPr>
          <a:lstStyle/>
          <a:p>
            <a:r>
              <a:rPr lang="en-US" dirty="0" smtClean="0"/>
              <a:t>Abraham believed God. He set out, not knowing where he was going, journeying to a country and a future he had never seen. The New Testament tells us that "he was looking forward to the city that has foundations, whose designer and builder was God"  (Heb. 11:10).</a:t>
            </a:r>
          </a:p>
          <a:p>
            <a:pPr>
              <a:buNone/>
            </a:pPr>
            <a:endParaRPr lang="en-US" dirty="0" smtClean="0"/>
          </a:p>
          <a:p>
            <a:endParaRPr lang="en-US" dirty="0" smtClean="0"/>
          </a:p>
          <a:p>
            <a:r>
              <a:rPr lang="en-US" dirty="0" smtClean="0"/>
              <a:t>At its root, this is what faith is. It is not believing in God. It's believing God. The Christian life is about believing God. It is about living by every word that proceeds from His mouth (Deut. 8:3; Matt. 4:4). It is about following Him into places where we've never been, into situations that we've never experienced, into countries that we've never seen-because we know who He is.</a:t>
            </a:r>
          </a:p>
          <a:p>
            <a:endParaRPr lang="en-US" dirty="0" smtClean="0"/>
          </a:p>
          <a:p>
            <a:pPr>
              <a:buNone/>
            </a:pPr>
            <a:endParaRPr lang="en-US" dirty="0" smtClean="0"/>
          </a:p>
          <a:p>
            <a:r>
              <a:rPr lang="en-US" dirty="0" smtClean="0"/>
              <a:t>The pilgrimage of the Christian life is a pilgrimage of faith. It begins when God creates faith in our hearts. In the first stage of our Christian experience, we embrace Christ and trust Him for our redemption, but the whole pilgrimage of the Christian is rooted and grounded in that confidence, that trust. The whole process is defined by living in faith (Col. 2:6). That's why God told the prophet Habakkuk, "the righteous shall live by his faith."</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The Righteous Shall Live by Faith</a:t>
            </a:r>
            <a:endParaRPr lang="en-US" sz="3200" dirty="0"/>
          </a:p>
        </p:txBody>
      </p:sp>
      <p:sp>
        <p:nvSpPr>
          <p:cNvPr id="3" name="Rectangle 2"/>
          <p:cNvSpPr>
            <a:spLocks noGrp="1"/>
          </p:cNvSpPr>
          <p:nvPr>
            <p:ph idx="1"/>
          </p:nvPr>
        </p:nvSpPr>
        <p:spPr>
          <a:xfrm>
            <a:off x="457200" y="1295400"/>
            <a:ext cx="8229600" cy="4995672"/>
          </a:xfrm>
        </p:spPr>
        <p:txBody>
          <a:bodyPr>
            <a:normAutofit fontScale="85000" lnSpcReduction="10000"/>
          </a:bodyPr>
          <a:lstStyle/>
          <a:p>
            <a:r>
              <a:rPr lang="en-US" dirty="0" smtClean="0"/>
              <a:t>This statement is quoted three times in the New Testament (Rom. 1:17; Gal. 3:11; Heb. 10:38); it is a central motif in the writings of Paul. It means that God is pleased when His people live by trusting Him.</a:t>
            </a:r>
          </a:p>
          <a:p>
            <a:pPr>
              <a:buNone/>
            </a:pPr>
            <a:endParaRPr lang="en-US" dirty="0" smtClean="0"/>
          </a:p>
          <a:p>
            <a:r>
              <a:rPr lang="en-US" dirty="0" smtClean="0"/>
              <a:t>This expression, "the righteous shall live by his faith," is translated by Jesus in His conflict with Satan in the wilderness when Jesus reminds the Devil that man does not live by bread alone but by every word that proceeds from the mouth of God (Matt. 4:4). To say that we live by all the words that God speaks is the same thing as saying that we live by faith. We take God at His word. We trust our lives, body and soul, to Him, to His value system, to His structure,  and to His Word.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1216</Words>
  <Application>Microsoft Office PowerPoint</Application>
  <PresentationFormat>On-screen Show (4:3)</PresentationFormat>
  <Paragraphs>92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BrainstrmSess</vt:lpstr>
      <vt:lpstr>“What Is Faith”  by Dr. R.C. Sproul </vt:lpstr>
      <vt:lpstr>Scripture Bases</vt:lpstr>
      <vt:lpstr>Expressions of Faith in Scripture</vt:lpstr>
      <vt:lpstr>Speaking on the word “Hope”</vt:lpstr>
      <vt:lpstr>Speaking on the word “Substance”</vt:lpstr>
      <vt:lpstr>Faith Is the Evidence of Things Not Seen</vt:lpstr>
      <vt:lpstr>Faith Is the Evidence of Things Not Seen</vt:lpstr>
      <vt:lpstr>Faith Is Believing God</vt:lpstr>
      <vt:lpstr>The Righteous Shall Live by Faith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2014-03-05T01:21:36Z</dcterms:created>
  <dcterms:modified xsi:type="dcterms:W3CDTF">2014-11-04T16:37:13Z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