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8" r:id="rId2"/>
  </p:sldMasterIdLst>
  <p:notesMasterIdLst>
    <p:notesMasterId r:id="rId12"/>
  </p:notesMasterIdLst>
  <p:sldIdLst>
    <p:sldId id="256" r:id="rId3"/>
    <p:sldId id="267" r:id="rId4"/>
    <p:sldId id="268" r:id="rId5"/>
    <p:sldId id="269" r:id="rId6"/>
    <p:sldId id="270" r:id="rId7"/>
    <p:sldId id="271" r:id="rId8"/>
    <p:sldId id="272" r:id="rId9"/>
    <p:sldId id="273" r:id="rId10"/>
    <p:sldId id="274" r:id="rId11"/>
  </p:sldIdLst>
  <p:sldSz cx="9144000" cy="6858000" type="screen4x3"/>
  <p:notesSz cx="6858000" cy="90773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46" d="100"/>
          <a:sy n="46" d="100"/>
        </p:scale>
        <p:origin x="-1170" y="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1.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3866"/>
          </a:xfrm>
          <a:prstGeom prst="rect">
            <a:avLst/>
          </a:prstGeom>
        </p:spPr>
        <p:txBody>
          <a:bodyPr vert="horz" rtlCol="0"/>
          <a:lstStyle>
            <a:lvl1pPr algn="l">
              <a:defRPr sz="1200"/>
            </a:lvl1pPr>
          </a:lstStyle>
          <a:p>
            <a:endParaRPr lang="en-US" dirty="0"/>
          </a:p>
        </p:txBody>
      </p:sp>
      <p:sp>
        <p:nvSpPr>
          <p:cNvPr id="3" name="Date Placeholder 2"/>
          <p:cNvSpPr>
            <a:spLocks noGrp="1"/>
          </p:cNvSpPr>
          <p:nvPr>
            <p:ph type="dt" idx="1"/>
          </p:nvPr>
        </p:nvSpPr>
        <p:spPr>
          <a:xfrm>
            <a:off x="3884613" y="0"/>
            <a:ext cx="2971800" cy="453866"/>
          </a:xfrm>
          <a:prstGeom prst="rect">
            <a:avLst/>
          </a:prstGeom>
        </p:spPr>
        <p:txBody>
          <a:bodyPr vert="horz" rtlCol="0"/>
          <a:lstStyle>
            <a:lvl1pPr algn="r">
              <a:defRPr sz="1200"/>
            </a:lvl1pPr>
          </a:lstStyle>
          <a:p>
            <a:fld id="{3842907C-D0AA-4C58-9F94-58B40AD65B29}" type="datetimeFigureOut">
              <a:rPr lang="en-US" smtClean="0"/>
              <a:pPr/>
              <a:t>11/4/2014</a:t>
            </a:fld>
            <a:endParaRPr lang="en-US" dirty="0"/>
          </a:p>
        </p:txBody>
      </p:sp>
      <p:sp>
        <p:nvSpPr>
          <p:cNvPr id="4" name="Slide Image Placeholder 3"/>
          <p:cNvSpPr>
            <a:spLocks noGrp="1" noRot="1" noChangeAspect="1"/>
          </p:cNvSpPr>
          <p:nvPr>
            <p:ph type="sldImg" idx="2"/>
          </p:nvPr>
        </p:nvSpPr>
        <p:spPr>
          <a:xfrm>
            <a:off x="1160463" y="681038"/>
            <a:ext cx="4537075" cy="3403600"/>
          </a:xfrm>
          <a:prstGeom prst="rect">
            <a:avLst/>
          </a:prstGeom>
          <a:noFill/>
          <a:ln w="12700">
            <a:solidFill>
              <a:prstClr val="black"/>
            </a:solidFill>
          </a:ln>
        </p:spPr>
        <p:txBody>
          <a:bodyPr vert="horz" rtlCol="0" anchor="ctr"/>
          <a:lstStyle/>
          <a:p>
            <a:endParaRPr lang="en-US" dirty="0"/>
          </a:p>
        </p:txBody>
      </p:sp>
      <p:sp>
        <p:nvSpPr>
          <p:cNvPr id="5" name="Notes Placeholder 4"/>
          <p:cNvSpPr>
            <a:spLocks noGrp="1"/>
          </p:cNvSpPr>
          <p:nvPr>
            <p:ph type="body" sz="quarter" idx="3"/>
          </p:nvPr>
        </p:nvSpPr>
        <p:spPr>
          <a:xfrm>
            <a:off x="685800" y="4311730"/>
            <a:ext cx="5486400" cy="4084796"/>
          </a:xfrm>
          <a:prstGeom prst="rect">
            <a:avLst/>
          </a:prstGeom>
        </p:spPr>
        <p:txBody>
          <a:bodyPr vert="horz" rtlCol="0">
            <a:normAutofit/>
          </a:bodyPr>
          <a:lstStyle/>
          <a:p>
            <a:pPr lvl="0"/>
            <a:r>
              <a:rPr lang="en-US" smtClean="0"/>
              <a:t>Click to edit Master text styles</a:t>
            </a:r>
            <a:endParaRPr lang="en-US"/>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21884"/>
            <a:ext cx="2971800" cy="453866"/>
          </a:xfrm>
          <a:prstGeom prst="rect">
            <a:avLst/>
          </a:prstGeom>
        </p:spPr>
        <p:txBody>
          <a:bodyPr vert="horz"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21884"/>
            <a:ext cx="2971800" cy="453866"/>
          </a:xfrm>
          <a:prstGeom prst="rect">
            <a:avLst/>
          </a:prstGeom>
        </p:spPr>
        <p:txBody>
          <a:bodyPr vert="horz" rtlCol="0" anchor="b"/>
          <a:lstStyle>
            <a:lvl1pPr algn="r">
              <a:defRPr sz="1200"/>
            </a:lvl1pPr>
          </a:lstStyle>
          <a:p>
            <a:fld id="{1D76769E-C829-4283-B80E-CB90D995C291}" type="slidenum">
              <a:rPr lang="en-US" smtClean="0"/>
              <a:pPr/>
              <a:t>‹#›</a:t>
            </a:fld>
            <a:endParaRPr lang="en-US" dirty="0"/>
          </a:p>
        </p:txBody>
      </p:sp>
    </p:spTree>
    <p:extLst>
      <p:ext uri="{BB962C8B-B14F-4D97-AF65-F5344CB8AC3E}">
        <p14:creationId xmlns:p14="http://schemas.microsoft.com/office/powerpoint/2010/main" val="2123275549"/>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D76769E-C829-4283-B80E-CB90D995C291}"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D76769E-C829-4283-B80E-CB90D995C291}"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D76769E-C829-4283-B80E-CB90D995C291}"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D76769E-C829-4283-B80E-CB90D995C291}"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D76769E-C829-4283-B80E-CB90D995C291}"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D76769E-C829-4283-B80E-CB90D995C291}"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D76769E-C829-4283-B80E-CB90D995C291}"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D76769E-C829-4283-B80E-CB90D995C291}"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D76769E-C829-4283-B80E-CB90D995C291}"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dirty="0"/>
          </a:p>
        </p:txBody>
      </p:sp>
      <p:sp>
        <p:nvSpPr>
          <p:cNvPr id="17" name="Subtitle 16"/>
          <p:cNvSpPr>
            <a:spLocks noGrp="1"/>
          </p:cNvSpPr>
          <p:nvPr>
            <p:ph type="subTitle" idx="1"/>
          </p:nvPr>
        </p:nvSpPr>
        <p:spPr>
          <a:xfrm>
            <a:off x="685800" y="3582807"/>
            <a:ext cx="7772400" cy="1199704"/>
          </a:xfrm>
        </p:spPr>
        <p:txBody>
          <a:bodyPr/>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grpSp>
        <p:nvGrpSpPr>
          <p:cNvPr id="2" name="Group 14"/>
          <p:cNvGrpSpPr/>
          <p:nvPr/>
        </p:nvGrpSpPr>
        <p:grpSpPr>
          <a:xfrm>
            <a:off x="-3765" y="4953000"/>
            <a:ext cx="9147765" cy="1912088"/>
            <a:chOff x="-3765" y="4832896"/>
            <a:chExt cx="9147765" cy="2032192"/>
          </a:xfrm>
        </p:grpSpPr>
        <p:sp>
          <p:nvSpPr>
            <p:cNvPr id="7" name="Shape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dirty="0"/>
            </a:p>
          </p:txBody>
        </p:sp>
        <p:sp>
          <p:nvSpPr>
            <p:cNvPr id="8" name="Shape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dirty="0"/>
            </a:p>
          </p:txBody>
        </p:sp>
        <p:sp>
          <p:nvSpPr>
            <p:cNvPr id="11" name="Shape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E584A634-B078-40E6-BEEE-8B785833143F}" type="datetime2">
              <a:rPr lang="en-US" smtClean="0"/>
              <a:pPr/>
              <a:t>Tuesday, November 4, 2014</a:t>
            </a:fld>
            <a:endParaRPr lang="en-US" dirty="0">
              <a:solidFill>
                <a:srgbClr val="FFFFFF"/>
              </a:solidFill>
            </a:endParaRPr>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solidFill>
                <a:schemeClr val="accent1">
                  <a:tint val="20000"/>
                </a:schemeClr>
              </a:solidFill>
            </a:endParaRP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45292C34-3E5E-4BA5-AF54-F1601B144FB0}" type="slidenum">
              <a:rPr lang="en-US" smtClean="0"/>
              <a:pPr/>
              <a:t>‹#›</a:t>
            </a:fld>
            <a:endParaRPr lang="en-US" dirty="0">
              <a:solidFill>
                <a:srgbClr val="FFFFFF"/>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extLst/>
          </a:lstStyle>
          <a:p>
            <a:fld id="{14B9A6D4-8135-47D4-A61B-FD78FA1E6BC1}" type="datetime2">
              <a:rPr lang="en-US" smtClean="0"/>
              <a:pPr/>
              <a:t>Tuesday, November 4, 2014</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45292C34-3E5E-4BA5-AF54-F1601B144FB0}" type="slidenum">
              <a:rPr lang="en-US" sz="1400" smtClean="0">
                <a:solidFill>
                  <a:schemeClr val="tx2">
                    <a:shade val="50000"/>
                  </a:schemeClr>
                </a:solidFill>
              </a: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extLst/>
          </a:lstStyle>
          <a:p>
            <a:fld id="{3B2D3E49-4443-4D10-A1C2-1CDE2B436399}" type="datetime2">
              <a:rPr lang="en-US" smtClean="0"/>
              <a:pPr/>
              <a:t>Tuesday, November 4, 2014</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45292C34-3E5E-4BA5-AF54-F1601B144FB0}" type="slidenum">
              <a:rPr lang="en-US" sz="1400" smtClean="0">
                <a:solidFill>
                  <a:schemeClr val="tx2">
                    <a:shade val="50000"/>
                  </a:schemeClr>
                </a:solidFill>
              </a: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extLst/>
          </a:lstStyle>
          <a:p>
            <a:fld id="{639C5152-2F73-4C9D-BB08-A2368D43FCFF}" type="datetime2">
              <a:rPr lang="en-US" smtClean="0"/>
              <a:pPr/>
              <a:t>Tuesday, November 4, 2014</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C410EEA-824F-4D46-AFE7-60426C8C06B0}" type="slidenum">
              <a:rPr lang="en-US" smtClean="0"/>
              <a:pPr/>
              <a:t>‹#›</a:t>
            </a:fld>
            <a:endParaRPr lang="en-US" dirty="0"/>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dirty="0"/>
          </a:p>
        </p:txBody>
      </p:sp>
      <p:sp>
        <p:nvSpPr>
          <p:cNvPr id="3" name="Text Placeholder 2"/>
          <p:cNvSpPr>
            <a:spLocks noGrp="1"/>
          </p:cNvSpPr>
          <p:nvPr>
            <p:ph type="body" idx="1"/>
          </p:nvPr>
        </p:nvSpPr>
        <p:spPr>
          <a:xfrm>
            <a:off x="3922713" y="2888512"/>
            <a:ext cx="4572000" cy="1454888"/>
          </a:xfrm>
        </p:spPr>
        <p:txBody>
          <a:bodyPr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4" name="Date Placeholder 3"/>
          <p:cNvSpPr>
            <a:spLocks noGrp="1"/>
          </p:cNvSpPr>
          <p:nvPr>
            <p:ph type="dt" sz="half" idx="10"/>
          </p:nvPr>
        </p:nvSpPr>
        <p:spPr/>
        <p:txBody>
          <a:bodyPr/>
          <a:lstStyle>
            <a:extLst/>
          </a:lstStyle>
          <a:p>
            <a:fld id="{DD76696C-32F2-4B35-882B-651FF5A13DBC}" type="datetime2">
              <a:rPr lang="en-US" smtClean="0"/>
              <a:pPr/>
              <a:t>Tuesday, November 4, 2014</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C410EEA-824F-4D46-AFE7-60426C8C06B0}"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a:endParaRPr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extLst/>
          </a:lstStyle>
          <a:p>
            <a:fld id="{CCE90DAC-A11B-4287-9E30-BF88563ED72C}" type="datetime2">
              <a:rPr lang="en-US" smtClean="0"/>
              <a:pPr/>
              <a:t>Tuesday, November 4, 2014</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C410EEA-824F-4D46-AFE7-60426C8C06B0}" type="slidenum">
              <a:rPr lang="en-US" smtClean="0"/>
              <a:pPr/>
              <a:t>‹#›</a:t>
            </a:fld>
            <a:endParaRPr lang="en-US" dirty="0"/>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lang="en-US" smtClean="0"/>
              <a:t>Click to edit Master title style</a:t>
            </a:r>
            <a:endParaRPr lang="en-US" dirty="0"/>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72430"/>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4645025" y="1472430"/>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extLst/>
          </a:lstStyle>
          <a:p>
            <a:fld id="{56BF1E9B-9EDC-4D27-A5CB-E539A0E19C7D}" type="datetime2">
              <a:rPr lang="en-US" smtClean="0"/>
              <a:pPr/>
              <a:t>Tuesday, November 4, 2014</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BC410EEA-824F-4D46-AFE7-60426C8C06B0}"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75BD5E9-A9D0-4B8F-AA43-937FD2BFB6FE}" type="datetime2">
              <a:rPr lang="en-US" smtClean="0"/>
              <a:pPr/>
              <a:t>Tuesday, November 4, 2014</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BC410EEA-824F-4D46-AFE7-60426C8C06B0}" type="slidenum">
              <a:rPr lang="en-US" smtClean="0"/>
              <a:pPr/>
              <a:t>‹#›</a:t>
            </a:fld>
            <a:endParaRPr lang="en-US" dirty="0"/>
          </a:p>
        </p:txBody>
      </p:sp>
      <p:sp>
        <p:nvSpPr>
          <p:cNvPr id="6" name="Title 5"/>
          <p:cNvSpPr>
            <a:spLocks noGrp="1"/>
          </p:cNvSpPr>
          <p:nvPr>
            <p:ph type="title"/>
          </p:nvPr>
        </p:nvSpPr>
        <p:spPr/>
        <p:txBody>
          <a:bodyPr rtlCol="0"/>
          <a:lstStyle>
            <a:extLst/>
          </a:lstStyle>
          <a:p>
            <a:r>
              <a:rPr lang="en-US" smtClean="0"/>
              <a:t>Click to edit Master title style</a:t>
            </a:r>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861A9F65-23A1-4DBA-8549-3ED464AC7053}" type="datetime2">
              <a:rPr lang="en-US" smtClean="0"/>
              <a:pPr/>
              <a:t>Tuesday, November 4, 2014</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BC410EEA-824F-4D46-AFE7-60426C8C06B0}"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dirty="0"/>
          </a:p>
        </p:txBody>
      </p:sp>
      <p:sp>
        <p:nvSpPr>
          <p:cNvPr id="3" name="Text Placeholder 2"/>
          <p:cNvSpPr>
            <a:spLocks noGrp="1"/>
          </p:cNvSpPr>
          <p:nvPr>
            <p:ph type="body" idx="2"/>
          </p:nvPr>
        </p:nvSpPr>
        <p:spPr>
          <a:xfrm>
            <a:off x="4419600" y="5334000"/>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a:off x="6727032" y="6407944"/>
            <a:ext cx="1920240" cy="365760"/>
          </a:xfrm>
        </p:spPr>
        <p:txBody>
          <a:bodyPr/>
          <a:lstStyle>
            <a:extLst/>
          </a:lstStyle>
          <a:p>
            <a:fld id="{10463A66-71CA-4A24-86C0-0E3E8BB6019C}" type="datetime2">
              <a:rPr lang="en-US" smtClean="0"/>
              <a:pPr/>
              <a:t>Tuesday, November 4, 2014</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BC410EEA-824F-4D46-AFE7-60426C8C06B0}"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371568"/>
            <a:ext cx="7162800" cy="648232"/>
          </a:xfrm>
          <a:noFill/>
        </p:spPr>
        <p:txBody>
          <a:bodyPr anchor="t"/>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lang="en-US" dirty="0" smtClean="0"/>
              <a:t>Click icon to add picture</a:t>
            </a:r>
            <a:endParaRPr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7EE67C1-AB4C-462D-8B2A-CD671F0C7BF3}" type="datetime2">
              <a:rPr lang="en-US" smtClean="0"/>
              <a:pPr/>
              <a:t>Tuesday, November 4, 2014</a:t>
            </a:fld>
            <a:endParaRPr lang="en-US" dirty="0">
              <a:solidFill>
                <a:schemeClr val="tx1"/>
              </a:solidFill>
            </a:endParaRP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solidFill>
                <a:schemeClr val="tx1"/>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C410EEA-824F-4D46-AFE7-60426C8C06B0}" type="slidenum">
              <a:rPr lang="en-US" smtClean="0"/>
              <a:pPr/>
              <a:t>‹#›</a:t>
            </a:fld>
            <a:endParaRPr lang="en-US" dirty="0">
              <a:solidFill>
                <a:schemeClr val="tx1"/>
              </a:solidFill>
            </a:endParaRPr>
          </a:p>
        </p:txBody>
      </p:sp>
      <p:sp>
        <p:nvSpPr>
          <p:cNvPr id="2" name="Title 1"/>
          <p:cNvSpPr>
            <a:spLocks noGrp="1"/>
          </p:cNvSpPr>
          <p:nvPr>
            <p:ph type="title"/>
          </p:nvPr>
        </p:nvSpPr>
        <p:spPr>
          <a:xfrm>
            <a:off x="228600" y="4807688"/>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dirty="0"/>
          </a:p>
        </p:txBody>
      </p:sp>
      <p:sp>
        <p:nvSpPr>
          <p:cNvPr id="8" name="Shape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dirty="0"/>
          </a:p>
        </p:txBody>
      </p:sp>
      <p:sp>
        <p:nvSpPr>
          <p:cNvPr id="9" name="Shape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dirty="0"/>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a:endParaRPr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Shape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dirty="0"/>
          </a:p>
        </p:txBody>
      </p:sp>
      <p:sp>
        <p:nvSpPr>
          <p:cNvPr id="12" name="Shape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dirty="0"/>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dirty="0"/>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a:defRPr sz="1000">
                <a:solidFill>
                  <a:schemeClr val="tx1"/>
                </a:solidFill>
              </a:defRPr>
            </a:lvl1pPr>
            <a:extLst/>
          </a:lstStyle>
          <a:p>
            <a:fld id="{E2AEC4E0-3D4A-4461-878E-48CD98DE260B}" type="datetime2">
              <a:rPr lang="en-US" smtClean="0"/>
              <a:pPr/>
              <a:t>Tuesday, November 4, 2014</a:t>
            </a:fld>
            <a:endParaRPr lang="en-US" sz="1000" dirty="0">
              <a:solidFill>
                <a:schemeClr val="tx1"/>
              </a:solidFill>
            </a:endParaRP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a:defRPr sz="1000">
                <a:solidFill>
                  <a:schemeClr val="tx1"/>
                </a:solidFill>
              </a:defRPr>
            </a:lvl1pPr>
            <a:extLst/>
          </a:lstStyle>
          <a:p>
            <a:pPr algn="r"/>
            <a:endParaRPr lang="en-US" sz="1000" dirty="0">
              <a:solidFill>
                <a:schemeClr val="tx1"/>
              </a:solidFill>
            </a:endParaRP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a:defRPr sz="1000" b="0">
                <a:solidFill>
                  <a:schemeClr val="tx1"/>
                </a:solidFill>
              </a:defRPr>
            </a:lvl1pPr>
            <a:extLst/>
          </a:lstStyle>
          <a:p>
            <a:fld id="{45292C34-3E5E-4BA5-AF54-F1601B144FB0}" type="slidenum">
              <a:rPr lang="en-US" sz="1400" smtClean="0">
                <a:solidFill>
                  <a:schemeClr val="tx2">
                    <a:shade val="50000"/>
                  </a:schemeClr>
                </a:solidFill>
              </a:rPr>
              <a:pPr/>
              <a:t>‹#›</a:t>
            </a:fld>
            <a:endParaRPr lang="en-US" sz="1000" b="0" dirty="0">
              <a:solidFill>
                <a:schemeClr val="tx1"/>
              </a:solidFill>
            </a:endParaRPr>
          </a:p>
        </p:txBody>
      </p:sp>
    </p:spTree>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hdr="0" ftr="0" dt="0"/>
  <p:txStyles>
    <p:titleStyle>
      <a:lvl1pPr algn="l" rtl="0" eaLnBrk="1" latinLnBrk="0" hangingPunct="1">
        <a:spcBef>
          <a:spcPct val="0"/>
        </a:spcBef>
        <a:buNone/>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5000"/>
        <a:buFont typeface="Wingdings 3"/>
        <a:buChar char=""/>
        <a:defRPr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sz="1600" kern="1200" baseline="0">
          <a:solidFill>
            <a:schemeClr val="tx1"/>
          </a:solidFill>
          <a:latin typeface="+mn-lt"/>
          <a:ea typeface="+mn-ea"/>
          <a:cs typeface="+mn-cs"/>
        </a:defRPr>
      </a:lvl9pPr>
      <a:extLst/>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ctrTitle"/>
          </p:nvPr>
        </p:nvSpPr>
        <p:spPr/>
        <p:txBody>
          <a:bodyPr>
            <a:normAutofit/>
          </a:bodyPr>
          <a:lstStyle/>
          <a:p>
            <a:pPr algn="l"/>
            <a:r>
              <a:rPr lang="en-US" sz="3600" dirty="0" smtClean="0"/>
              <a:t>The Christian and His Beliefs – Approach, Appraisal, Application and Appeal </a:t>
            </a:r>
            <a:endParaRPr lang="en-US" sz="3200" dirty="0"/>
          </a:p>
        </p:txBody>
      </p:sp>
      <p:sp>
        <p:nvSpPr>
          <p:cNvPr id="3" name="Rectangle 2"/>
          <p:cNvSpPr>
            <a:spLocks noGrp="1"/>
          </p:cNvSpPr>
          <p:nvPr>
            <p:ph type="subTitle" idx="1"/>
          </p:nvPr>
        </p:nvSpPr>
        <p:spPr/>
        <p:txBody>
          <a:bodyPr>
            <a:normAutofit fontScale="92500" lnSpcReduction="20000"/>
          </a:bodyPr>
          <a:lstStyle/>
          <a:p>
            <a:r>
              <a:rPr lang="en-US" dirty="0" smtClean="0"/>
              <a:t>Rev Jack Bryant</a:t>
            </a:r>
          </a:p>
          <a:p>
            <a:r>
              <a:rPr lang="en-US" dirty="0" smtClean="0"/>
              <a:t>The Epistle of James</a:t>
            </a:r>
          </a:p>
          <a:p>
            <a:r>
              <a:rPr lang="en-US" dirty="0" smtClean="0"/>
              <a:t>Triangle Bible Institute</a:t>
            </a:r>
            <a:endParaRPr lang="en-US" dirty="0"/>
          </a:p>
        </p:txBody>
      </p:sp>
      <p:sp>
        <p:nvSpPr>
          <p:cNvPr id="4" name="Slide Number Placeholder 3"/>
          <p:cNvSpPr>
            <a:spLocks noGrp="1"/>
          </p:cNvSpPr>
          <p:nvPr>
            <p:ph type="sldNum" sz="quarter" idx="12"/>
          </p:nvPr>
        </p:nvSpPr>
        <p:spPr/>
        <p:txBody>
          <a:bodyPr/>
          <a:lstStyle/>
          <a:p>
            <a:fld id="{45292C34-3E5E-4BA5-AF54-F1601B144FB0}" type="slidenum">
              <a:rPr lang="en-US" smtClean="0"/>
              <a:pPr/>
              <a:t>1</a:t>
            </a:fld>
            <a:endParaRPr lang="en-US" dirty="0">
              <a:solidFill>
                <a:srgbClr val="FFFFFF"/>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a:bodyPr>
          <a:lstStyle/>
          <a:p>
            <a:pPr algn="ctr"/>
            <a:r>
              <a:rPr lang="en-US" sz="3200" dirty="0" smtClean="0"/>
              <a:t>The Approach – James 2:14</a:t>
            </a:r>
            <a:endParaRPr lang="en-US" sz="3200" dirty="0"/>
          </a:p>
        </p:txBody>
      </p:sp>
      <p:sp>
        <p:nvSpPr>
          <p:cNvPr id="3" name="Rectangle 2"/>
          <p:cNvSpPr>
            <a:spLocks noGrp="1"/>
          </p:cNvSpPr>
          <p:nvPr>
            <p:ph idx="1"/>
          </p:nvPr>
        </p:nvSpPr>
        <p:spPr>
          <a:xfrm>
            <a:off x="457200" y="1295400"/>
            <a:ext cx="8229600" cy="4995672"/>
          </a:xfrm>
        </p:spPr>
        <p:txBody>
          <a:bodyPr>
            <a:normAutofit/>
          </a:bodyPr>
          <a:lstStyle/>
          <a:p>
            <a:pPr lvl="1"/>
            <a:r>
              <a:rPr lang="en-US" sz="2200" b="1" i="1" dirty="0" smtClean="0"/>
              <a:t>14 What doth it profit, my brethren, though a man say he hath faith, and have not works? can faith save him? </a:t>
            </a:r>
          </a:p>
          <a:p>
            <a:pPr lvl="2"/>
            <a:r>
              <a:rPr lang="en-US" sz="2000" dirty="0" smtClean="0"/>
              <a:t>The Jews placed all the emphasis on works, on a rigid observance of the rites and rules of religion. Some Christians went along with all that. Other went to the other extreme, insisting on no works at all. Such view turned liberty into license. James brings thing back into balance.</a:t>
            </a:r>
          </a:p>
          <a:p>
            <a:pPr lvl="2"/>
            <a:r>
              <a:rPr lang="en-US" sz="2000" dirty="0" smtClean="0"/>
              <a:t>James uses the concepts of righteousness and justification in the sense of actual measurable, perceivable goodness. Not in mind imputed righteousness (Rom. 3-4; Gal.3).</a:t>
            </a:r>
          </a:p>
          <a:p>
            <a:pPr lvl="2"/>
            <a:r>
              <a:rPr lang="en-US" sz="2000" dirty="0" smtClean="0"/>
              <a:t>More practical not theological. </a:t>
            </a:r>
          </a:p>
          <a:p>
            <a:endParaRPr lang="en-US" dirty="0" smtClean="0"/>
          </a:p>
          <a:p>
            <a:pPr lvl="1"/>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BC410EEA-824F-4D46-AFE7-60426C8C06B0}" type="slidenum">
              <a:rPr lang="en-US" smtClean="0"/>
              <a:pPr/>
              <a:t>2</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a:bodyPr>
          <a:lstStyle/>
          <a:p>
            <a:pPr algn="ctr"/>
            <a:r>
              <a:rPr lang="en-US" sz="3200" dirty="0" smtClean="0"/>
              <a:t>The Appraisal – James 2:15-18</a:t>
            </a:r>
            <a:endParaRPr lang="en-US" sz="3200" dirty="0"/>
          </a:p>
        </p:txBody>
      </p:sp>
      <p:sp>
        <p:nvSpPr>
          <p:cNvPr id="3" name="Rectangle 2"/>
          <p:cNvSpPr>
            <a:spLocks noGrp="1"/>
          </p:cNvSpPr>
          <p:nvPr>
            <p:ph idx="1"/>
          </p:nvPr>
        </p:nvSpPr>
        <p:spPr>
          <a:xfrm>
            <a:off x="457200" y="1295400"/>
            <a:ext cx="8229600" cy="4995672"/>
          </a:xfrm>
        </p:spPr>
        <p:txBody>
          <a:bodyPr>
            <a:normAutofit fontScale="85000" lnSpcReduction="20000"/>
          </a:bodyPr>
          <a:lstStyle/>
          <a:p>
            <a:r>
              <a:rPr lang="en-US" b="1" i="1" dirty="0" smtClean="0"/>
              <a:t>15 If a brother or sister be naked, and destitute of daily food,</a:t>
            </a:r>
          </a:p>
          <a:p>
            <a:pPr lvl="1"/>
            <a:r>
              <a:rPr lang="en-US" dirty="0" smtClean="0"/>
              <a:t>James had in mind real need. The Jerusalem church was full of poor people. </a:t>
            </a:r>
          </a:p>
          <a:p>
            <a:pPr lvl="1"/>
            <a:endParaRPr lang="en-US" dirty="0" smtClean="0"/>
          </a:p>
          <a:p>
            <a:pPr lvl="1"/>
            <a:r>
              <a:rPr lang="en-US" dirty="0" smtClean="0"/>
              <a:t>The first major squabble in the church was related to this practice of communal living (Acts 6:1-6). </a:t>
            </a:r>
          </a:p>
          <a:p>
            <a:pPr lvl="1"/>
            <a:endParaRPr lang="en-US" dirty="0" smtClean="0"/>
          </a:p>
          <a:p>
            <a:pPr lvl="1"/>
            <a:r>
              <a:rPr lang="en-US" dirty="0" smtClean="0"/>
              <a:t>Large number of poor with the situation aggravated by the persecution of the Jerusalem church. </a:t>
            </a:r>
          </a:p>
          <a:p>
            <a:pPr lvl="1"/>
            <a:endParaRPr lang="en-US" dirty="0" smtClean="0"/>
          </a:p>
          <a:p>
            <a:pPr lvl="1"/>
            <a:r>
              <a:rPr lang="en-US" dirty="0" smtClean="0"/>
              <a:t>The situation so critical that, by the time of the Jerusalem conference, the Jerusalem church urged on Paul the importance of remembering the poor (Gal. 2:9-10)</a:t>
            </a:r>
          </a:p>
          <a:p>
            <a:pPr lvl="4"/>
            <a:r>
              <a:rPr lang="en-US" b="1" baseline="30000" dirty="0" smtClean="0"/>
              <a:t>9 </a:t>
            </a:r>
            <a:r>
              <a:rPr lang="en-US" dirty="0" smtClean="0"/>
              <a:t>and when James, Cephas, and John, who seemed to be pillars, perceived the grace that had been given to me, they gave me and Barnabas the right hand of fellowship, that we </a:t>
            </a:r>
            <a:r>
              <a:rPr lang="en-US" i="1" dirty="0" smtClean="0"/>
              <a:t>should go</a:t>
            </a:r>
            <a:r>
              <a:rPr lang="en-US" dirty="0" smtClean="0"/>
              <a:t> to the Gentiles and they to the circumcised. </a:t>
            </a:r>
            <a:r>
              <a:rPr lang="en-US" b="1" baseline="30000" dirty="0" smtClean="0"/>
              <a:t>10 </a:t>
            </a:r>
            <a:r>
              <a:rPr lang="en-US" i="1" dirty="0" smtClean="0"/>
              <a:t>They desired</a:t>
            </a:r>
            <a:r>
              <a:rPr lang="en-US" dirty="0" smtClean="0"/>
              <a:t> only that we should remember the poor, the very thing which I also was eager to do.</a:t>
            </a:r>
          </a:p>
          <a:p>
            <a:pPr lvl="1"/>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BC410EEA-824F-4D46-AFE7-60426C8C06B0}" type="slidenum">
              <a:rPr lang="en-US" smtClean="0"/>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a:bodyPr>
          <a:lstStyle/>
          <a:p>
            <a:pPr algn="ctr"/>
            <a:r>
              <a:rPr lang="en-US" sz="3200" dirty="0" smtClean="0"/>
              <a:t>The Appraisal – James 2:15-18</a:t>
            </a:r>
            <a:endParaRPr lang="en-US" sz="3200" dirty="0"/>
          </a:p>
        </p:txBody>
      </p:sp>
      <p:sp>
        <p:nvSpPr>
          <p:cNvPr id="3" name="Rectangle 2"/>
          <p:cNvSpPr>
            <a:spLocks noGrp="1"/>
          </p:cNvSpPr>
          <p:nvPr>
            <p:ph idx="1"/>
          </p:nvPr>
        </p:nvSpPr>
        <p:spPr>
          <a:xfrm>
            <a:off x="457200" y="1295400"/>
            <a:ext cx="8229600" cy="4995672"/>
          </a:xfrm>
        </p:spPr>
        <p:txBody>
          <a:bodyPr>
            <a:normAutofit fontScale="77500" lnSpcReduction="20000"/>
          </a:bodyPr>
          <a:lstStyle/>
          <a:p>
            <a:r>
              <a:rPr lang="en-US" b="1" i="1" dirty="0" smtClean="0"/>
              <a:t>16 and one of you say unto them, Depart in peace, be ye warmed and filled; notwithstanding ye give them not those things which are needful to the body; what doth it profit?</a:t>
            </a:r>
          </a:p>
          <a:p>
            <a:pPr lvl="1"/>
            <a:r>
              <a:rPr lang="en-US" dirty="0" smtClean="0"/>
              <a:t>The need is first discerned and now is dismissed.</a:t>
            </a:r>
          </a:p>
          <a:p>
            <a:pPr lvl="1">
              <a:buNone/>
            </a:pPr>
            <a:endParaRPr lang="en-US" dirty="0" smtClean="0"/>
          </a:p>
          <a:p>
            <a:pPr lvl="1"/>
            <a:r>
              <a:rPr lang="en-US" dirty="0" smtClean="0"/>
              <a:t>Some believers pray for the world's starving millions, but all of their concern ceases with the "Amen" at the end of the prayer.</a:t>
            </a:r>
          </a:p>
          <a:p>
            <a:pPr lvl="1"/>
            <a:endParaRPr lang="en-US" dirty="0" smtClean="0"/>
          </a:p>
          <a:p>
            <a:pPr lvl="1"/>
            <a:r>
              <a:rPr lang="en-US" dirty="0" smtClean="0"/>
              <a:t>A time for action – the example of Moses (Exod. 14:15). Second example of Israel's defeat at the hands of an insignificant army at Ai. God spoke to Joshua during his lamentations (Joshua 7:10-11):</a:t>
            </a:r>
          </a:p>
          <a:p>
            <a:pPr lvl="1">
              <a:buNone/>
            </a:pPr>
            <a:endParaRPr lang="en-US" dirty="0" smtClean="0"/>
          </a:p>
          <a:p>
            <a:pPr lvl="3"/>
            <a:r>
              <a:rPr lang="en-US" b="1" baseline="30000" dirty="0" smtClean="0"/>
              <a:t>10 </a:t>
            </a:r>
            <a:r>
              <a:rPr lang="en-US" dirty="0" smtClean="0"/>
              <a:t>So the </a:t>
            </a:r>
            <a:r>
              <a:rPr lang="en-US" cap="small" dirty="0" smtClean="0"/>
              <a:t>Lord</a:t>
            </a:r>
            <a:r>
              <a:rPr lang="en-US" dirty="0" smtClean="0"/>
              <a:t> said to Joshua: “Get up! Why do you lie thus on your face? </a:t>
            </a:r>
            <a:r>
              <a:rPr lang="en-US" b="1" baseline="30000" dirty="0" smtClean="0"/>
              <a:t>11 </a:t>
            </a:r>
            <a:r>
              <a:rPr lang="en-US" dirty="0" smtClean="0"/>
              <a:t>Israel has sinned, and they have also transgressed My covenant which I commanded them. For they have even taken some of the accursed things, and have both stolen and deceived; and they have also put </a:t>
            </a:r>
            <a:r>
              <a:rPr lang="en-US" i="1" dirty="0" smtClean="0"/>
              <a:t>it</a:t>
            </a:r>
            <a:r>
              <a:rPr lang="en-US" dirty="0" smtClean="0"/>
              <a:t> among their own stuff.</a:t>
            </a:r>
          </a:p>
          <a:p>
            <a:pPr lvl="2">
              <a:buNone/>
            </a:pPr>
            <a:endParaRPr lang="en-US" dirty="0"/>
          </a:p>
        </p:txBody>
      </p:sp>
      <p:sp>
        <p:nvSpPr>
          <p:cNvPr id="4" name="Slide Number Placeholder 3"/>
          <p:cNvSpPr>
            <a:spLocks noGrp="1"/>
          </p:cNvSpPr>
          <p:nvPr>
            <p:ph type="sldNum" sz="quarter" idx="12"/>
          </p:nvPr>
        </p:nvSpPr>
        <p:spPr/>
        <p:txBody>
          <a:bodyPr/>
          <a:lstStyle/>
          <a:p>
            <a:fld id="{BC410EEA-824F-4D46-AFE7-60426C8C06B0}" type="slidenum">
              <a:rPr lang="en-US" smtClean="0"/>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a:bodyPr>
          <a:lstStyle/>
          <a:p>
            <a:pPr algn="ctr"/>
            <a:r>
              <a:rPr lang="en-US" sz="2800" dirty="0" smtClean="0"/>
              <a:t>A Conclusion to Consider – James 2:15-18</a:t>
            </a:r>
            <a:endParaRPr lang="en-US" sz="2800" dirty="0"/>
          </a:p>
        </p:txBody>
      </p:sp>
      <p:sp>
        <p:nvSpPr>
          <p:cNvPr id="3" name="Rectangle 2"/>
          <p:cNvSpPr>
            <a:spLocks noGrp="1"/>
          </p:cNvSpPr>
          <p:nvPr>
            <p:ph idx="1"/>
          </p:nvPr>
        </p:nvSpPr>
        <p:spPr>
          <a:xfrm>
            <a:off x="457200" y="1295400"/>
            <a:ext cx="8229600" cy="4995672"/>
          </a:xfrm>
        </p:spPr>
        <p:txBody>
          <a:bodyPr>
            <a:normAutofit/>
          </a:bodyPr>
          <a:lstStyle/>
          <a:p>
            <a:r>
              <a:rPr lang="en-US" b="1" i="1" dirty="0" smtClean="0"/>
              <a:t>17 Even so faith, if it hath not works, is dead, being alone.</a:t>
            </a:r>
          </a:p>
          <a:p>
            <a:pPr lvl="1"/>
            <a:r>
              <a:rPr lang="en-US" dirty="0" smtClean="0"/>
              <a:t>The Hebrew writer warns against dead works (Heb. 6:1; 9:14); James warns against dead faith. He insists that we must have a believe that behaves. He deplores the kind of faith that merely gives intellectual assent to various doctrines of the Bible – the kind of faith that claims to believe in the Lord Jesus, who went about doing good (Acts 10:38), and who was tireless in the service of hurting people – but at the same time ignores the needs of those around them. This is dead faith</a:t>
            </a:r>
            <a:endParaRPr lang="en-US" dirty="0"/>
          </a:p>
        </p:txBody>
      </p:sp>
      <p:sp>
        <p:nvSpPr>
          <p:cNvPr id="4" name="Slide Number Placeholder 3"/>
          <p:cNvSpPr>
            <a:spLocks noGrp="1"/>
          </p:cNvSpPr>
          <p:nvPr>
            <p:ph type="sldNum" sz="quarter" idx="12"/>
          </p:nvPr>
        </p:nvSpPr>
        <p:spPr/>
        <p:txBody>
          <a:bodyPr/>
          <a:lstStyle/>
          <a:p>
            <a:fld id="{BC410EEA-824F-4D46-AFE7-60426C8C06B0}" type="slidenum">
              <a:rPr lang="en-US" smtClean="0"/>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a:bodyPr>
          <a:lstStyle/>
          <a:p>
            <a:pPr algn="ctr"/>
            <a:r>
              <a:rPr lang="en-US" sz="2800" dirty="0" smtClean="0"/>
              <a:t>A Conclusion to Consider – James 2:15-18</a:t>
            </a:r>
            <a:endParaRPr lang="en-US" sz="2800" dirty="0"/>
          </a:p>
        </p:txBody>
      </p:sp>
      <p:sp>
        <p:nvSpPr>
          <p:cNvPr id="3" name="Rectangle 2"/>
          <p:cNvSpPr>
            <a:spLocks noGrp="1"/>
          </p:cNvSpPr>
          <p:nvPr>
            <p:ph idx="1"/>
          </p:nvPr>
        </p:nvSpPr>
        <p:spPr>
          <a:xfrm>
            <a:off x="457200" y="1295400"/>
            <a:ext cx="8229600" cy="4995672"/>
          </a:xfrm>
        </p:spPr>
        <p:txBody>
          <a:bodyPr>
            <a:normAutofit/>
          </a:bodyPr>
          <a:lstStyle/>
          <a:p>
            <a:r>
              <a:rPr lang="en-US" b="1" i="1" dirty="0" smtClean="0"/>
              <a:t>18  Yea, a man may say, Thou hast faith, and I have works: shew me thy faith without thy works, and I will shew thee my faith by my works.</a:t>
            </a:r>
          </a:p>
          <a:p>
            <a:pPr lvl="1"/>
            <a:r>
              <a:rPr lang="en-US" dirty="0" smtClean="0"/>
              <a:t>A pragmatic conclusion.</a:t>
            </a:r>
          </a:p>
          <a:p>
            <a:pPr lvl="1"/>
            <a:r>
              <a:rPr lang="en-US" dirty="0" smtClean="0"/>
              <a:t>In effect James says "All some people do is say that they have faith with nothing tangible to back it up. But I", he continues, "can show by what I do that my faith is real."</a:t>
            </a:r>
          </a:p>
          <a:p>
            <a:pPr lvl="1"/>
            <a:r>
              <a:rPr lang="en-US" dirty="0" smtClean="0"/>
              <a:t>Review the work of George Verwer as an example of faith that is real and not dead. </a:t>
            </a:r>
          </a:p>
        </p:txBody>
      </p:sp>
      <p:sp>
        <p:nvSpPr>
          <p:cNvPr id="4" name="Slide Number Placeholder 3"/>
          <p:cNvSpPr>
            <a:spLocks noGrp="1"/>
          </p:cNvSpPr>
          <p:nvPr>
            <p:ph type="sldNum" sz="quarter" idx="12"/>
          </p:nvPr>
        </p:nvSpPr>
        <p:spPr/>
        <p:txBody>
          <a:bodyPr/>
          <a:lstStyle/>
          <a:p>
            <a:fld id="{BC410EEA-824F-4D46-AFE7-60426C8C06B0}" type="slidenum">
              <a:rPr lang="en-US" smtClean="0"/>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a:bodyPr>
          <a:lstStyle/>
          <a:p>
            <a:pPr algn="ctr"/>
            <a:r>
              <a:rPr lang="en-US" sz="2800" dirty="0" smtClean="0"/>
              <a:t>The Application: James 2:19-20</a:t>
            </a:r>
            <a:endParaRPr lang="en-US" sz="2800" dirty="0"/>
          </a:p>
        </p:txBody>
      </p:sp>
      <p:sp>
        <p:nvSpPr>
          <p:cNvPr id="3" name="Rectangle 2"/>
          <p:cNvSpPr>
            <a:spLocks noGrp="1"/>
          </p:cNvSpPr>
          <p:nvPr>
            <p:ph idx="1"/>
          </p:nvPr>
        </p:nvSpPr>
        <p:spPr>
          <a:xfrm>
            <a:off x="457200" y="1295400"/>
            <a:ext cx="8229600" cy="4995672"/>
          </a:xfrm>
        </p:spPr>
        <p:txBody>
          <a:bodyPr>
            <a:normAutofit fontScale="70000" lnSpcReduction="20000"/>
          </a:bodyPr>
          <a:lstStyle/>
          <a:p>
            <a:r>
              <a:rPr lang="en-US" b="1" i="1" dirty="0" smtClean="0"/>
              <a:t>19  Thou believest that there is one God; thou doest well: the devils also believe, and tremble.</a:t>
            </a:r>
          </a:p>
          <a:p>
            <a:pPr lvl="1"/>
            <a:r>
              <a:rPr lang="en-US" dirty="0" smtClean="0"/>
              <a:t>James put it: "So! You say that you believe! So what? The demons believe. More! They believe and tremble!"</a:t>
            </a:r>
          </a:p>
          <a:p>
            <a:pPr lvl="1"/>
            <a:r>
              <a:rPr lang="en-US" dirty="0" smtClean="0"/>
              <a:t>They believe in God and are terrified. Theirs is no mere intellectual assent to a theological proposition. They are very well aware of the doom that awaits them (Matt. 8:29). </a:t>
            </a:r>
          </a:p>
          <a:p>
            <a:pPr lvl="1"/>
            <a:endParaRPr lang="en-US" dirty="0" smtClean="0"/>
          </a:p>
          <a:p>
            <a:r>
              <a:rPr lang="en-US" b="1" i="1" dirty="0" smtClean="0"/>
              <a:t>20 But wilt thou know, O vain man, that faith without works is dead?</a:t>
            </a:r>
          </a:p>
          <a:p>
            <a:pPr lvl="1"/>
            <a:r>
              <a:rPr lang="en-US" dirty="0" smtClean="0"/>
              <a:t>The word for "vain" can be translated "empty". James has already said that "faith without works is dead" (v.17). Previously an exclamation; here, however, it is an interrogation, as though to say, "God said it! Did you get it?"</a:t>
            </a:r>
          </a:p>
          <a:p>
            <a:pPr lvl="1"/>
            <a:endParaRPr lang="en-US" dirty="0" smtClean="0"/>
          </a:p>
          <a:p>
            <a:pPr lvl="1"/>
            <a:r>
              <a:rPr lang="en-US" dirty="0" smtClean="0"/>
              <a:t>James was not asking his readers to make a decision based on intellectual assent to know truth – to do good because it was the coldly logical thing to do. What he wanted was for them to respond because they had a natural, emotional impulsive realization that faith without works was dead. </a:t>
            </a:r>
          </a:p>
          <a:p>
            <a:pPr lvl="1"/>
            <a:endParaRPr lang="en-US" dirty="0" smtClean="0"/>
          </a:p>
          <a:p>
            <a:pPr lvl="1"/>
            <a:r>
              <a:rPr lang="en-US" dirty="0" smtClean="0"/>
              <a:t>The person who truly believes the gospel will instinctively reach out to others. </a:t>
            </a:r>
          </a:p>
          <a:p>
            <a:pPr lvl="1"/>
            <a:endParaRPr lang="en-US" dirty="0" smtClean="0"/>
          </a:p>
        </p:txBody>
      </p:sp>
      <p:sp>
        <p:nvSpPr>
          <p:cNvPr id="4" name="Slide Number Placeholder 3"/>
          <p:cNvSpPr>
            <a:spLocks noGrp="1"/>
          </p:cNvSpPr>
          <p:nvPr>
            <p:ph type="sldNum" sz="quarter" idx="12"/>
          </p:nvPr>
        </p:nvSpPr>
        <p:spPr/>
        <p:txBody>
          <a:bodyPr/>
          <a:lstStyle/>
          <a:p>
            <a:fld id="{BC410EEA-824F-4D46-AFE7-60426C8C06B0}" type="slidenum">
              <a:rPr lang="en-US" smtClean="0"/>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a:bodyPr>
          <a:lstStyle/>
          <a:p>
            <a:pPr algn="ctr"/>
            <a:r>
              <a:rPr lang="en-US" sz="2800" dirty="0" smtClean="0"/>
              <a:t>The Appeal: James 2:21-26</a:t>
            </a:r>
            <a:endParaRPr lang="en-US" sz="2800" dirty="0"/>
          </a:p>
        </p:txBody>
      </p:sp>
      <p:sp>
        <p:nvSpPr>
          <p:cNvPr id="3" name="Rectangle 2"/>
          <p:cNvSpPr>
            <a:spLocks noGrp="1"/>
          </p:cNvSpPr>
          <p:nvPr>
            <p:ph idx="1"/>
          </p:nvPr>
        </p:nvSpPr>
        <p:spPr>
          <a:xfrm>
            <a:off x="457200" y="1295400"/>
            <a:ext cx="8229600" cy="4995672"/>
          </a:xfrm>
        </p:spPr>
        <p:txBody>
          <a:bodyPr>
            <a:normAutofit fontScale="77500" lnSpcReduction="20000"/>
          </a:bodyPr>
          <a:lstStyle/>
          <a:p>
            <a:r>
              <a:rPr lang="en-US" b="1" i="1" dirty="0" smtClean="0"/>
              <a:t>21 Was not Abraham our father justified by works, when he had offered Isaac his son upon the altar?</a:t>
            </a:r>
            <a:r>
              <a:rPr lang="en-US" dirty="0" smtClean="0"/>
              <a:t> </a:t>
            </a:r>
            <a:r>
              <a:rPr lang="en-US" b="1" i="1" dirty="0" smtClean="0"/>
              <a:t>22 Seest thou how faith wrought with his works, and by works was faith made perfect? </a:t>
            </a:r>
          </a:p>
          <a:p>
            <a:r>
              <a:rPr lang="en-US" b="1" i="1" dirty="0" smtClean="0"/>
              <a:t>23 And the scripture was fulfilled which saith, Abraham believed God, and it was imputed unto him for righteousness: and he was called the Friend of God. </a:t>
            </a:r>
          </a:p>
          <a:p>
            <a:r>
              <a:rPr lang="en-US" b="1" i="1" dirty="0" smtClean="0"/>
              <a:t>24 Ye see then how that by works a man is justified, and not by faith only.</a:t>
            </a:r>
          </a:p>
          <a:p>
            <a:pPr lvl="1"/>
            <a:r>
              <a:rPr lang="en-US" dirty="0" smtClean="0"/>
              <a:t>A great triumph, a great trust, a great testimony.</a:t>
            </a:r>
          </a:p>
          <a:p>
            <a:pPr lvl="1"/>
            <a:r>
              <a:rPr lang="en-US" dirty="0" smtClean="0"/>
              <a:t>Abraham's life was a series of surrenders. God first called upon him to give up his father and his old way of life. Then he was called upon to give up the well-watered plains of Jordan. Next he was told to give up Hagar and Ishmael. Finally, he was called to upon by God to give up his beloved Isaac. </a:t>
            </a:r>
          </a:p>
          <a:p>
            <a:pPr lvl="1"/>
            <a:r>
              <a:rPr lang="en-US" dirty="0" smtClean="0"/>
              <a:t>Other references to Abraham as a believer: Romans 4:1-3, 9-25, Abraham as father of all them that believe (Romans 4:16).</a:t>
            </a:r>
          </a:p>
          <a:p>
            <a:pPr lvl="1"/>
            <a:r>
              <a:rPr lang="en-US" dirty="0" smtClean="0"/>
              <a:t>We see Abraham's works in action all through this story.</a:t>
            </a:r>
          </a:p>
          <a:p>
            <a:endParaRPr lang="en-US" dirty="0" smtClean="0"/>
          </a:p>
        </p:txBody>
      </p:sp>
      <p:sp>
        <p:nvSpPr>
          <p:cNvPr id="4" name="Slide Number Placeholder 3"/>
          <p:cNvSpPr>
            <a:spLocks noGrp="1"/>
          </p:cNvSpPr>
          <p:nvPr>
            <p:ph type="sldNum" sz="quarter" idx="12"/>
          </p:nvPr>
        </p:nvSpPr>
        <p:spPr/>
        <p:txBody>
          <a:bodyPr/>
          <a:lstStyle/>
          <a:p>
            <a:fld id="{BC410EEA-824F-4D46-AFE7-60426C8C06B0}" type="slidenum">
              <a:rPr lang="en-US" smtClean="0"/>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a:bodyPr>
          <a:lstStyle/>
          <a:p>
            <a:pPr algn="ctr"/>
            <a:r>
              <a:rPr lang="en-US" sz="2800" dirty="0" smtClean="0"/>
              <a:t>The Appeal: James 2:21-26</a:t>
            </a:r>
            <a:endParaRPr lang="en-US" sz="2800" dirty="0"/>
          </a:p>
        </p:txBody>
      </p:sp>
      <p:sp>
        <p:nvSpPr>
          <p:cNvPr id="3" name="Rectangle 2"/>
          <p:cNvSpPr>
            <a:spLocks noGrp="1"/>
          </p:cNvSpPr>
          <p:nvPr>
            <p:ph idx="1"/>
          </p:nvPr>
        </p:nvSpPr>
        <p:spPr>
          <a:xfrm>
            <a:off x="457200" y="1295400"/>
            <a:ext cx="8229600" cy="4995672"/>
          </a:xfrm>
        </p:spPr>
        <p:txBody>
          <a:bodyPr>
            <a:normAutofit lnSpcReduction="10000"/>
          </a:bodyPr>
          <a:lstStyle/>
          <a:p>
            <a:r>
              <a:rPr lang="en-US" b="1" i="1" dirty="0" smtClean="0"/>
              <a:t>25 Likewise also was not Rahab the harlot justified by works, when she had received the messengers, and had sent them out another way? 26 For as the body without the spirit is dead, so faith without works is dead also</a:t>
            </a:r>
            <a:r>
              <a:rPr lang="en-US" dirty="0" smtClean="0"/>
              <a:t>.</a:t>
            </a:r>
          </a:p>
          <a:p>
            <a:pPr lvl="1"/>
            <a:r>
              <a:rPr lang="en-US" dirty="0" smtClean="0"/>
              <a:t>Rahab's act was an expression of her believe in the power of Israel's God, both to doom and to save. </a:t>
            </a:r>
          </a:p>
          <a:p>
            <a:pPr lvl="1"/>
            <a:r>
              <a:rPr lang="en-US" dirty="0" smtClean="0"/>
              <a:t>She was justified by works, the point that James makes – just as she was justified by faith, the point that the Hebrew writer makes (Heb. 11:31).</a:t>
            </a:r>
          </a:p>
          <a:p>
            <a:pPr lvl="1"/>
            <a:r>
              <a:rPr lang="en-US" dirty="0" smtClean="0"/>
              <a:t>James makes the obvious application: The Spirit of God is not in that kind of "faith." That is not "a believe that behaves."</a:t>
            </a:r>
          </a:p>
        </p:txBody>
      </p:sp>
      <p:sp>
        <p:nvSpPr>
          <p:cNvPr id="4" name="Slide Number Placeholder 3"/>
          <p:cNvSpPr>
            <a:spLocks noGrp="1"/>
          </p:cNvSpPr>
          <p:nvPr>
            <p:ph type="sldNum" sz="quarter" idx="12"/>
          </p:nvPr>
        </p:nvSpPr>
        <p:spPr/>
        <p:txBody>
          <a:bodyPr/>
          <a:lstStyle/>
          <a:p>
            <a:fld id="{BC410EEA-824F-4D46-AFE7-60426C8C06B0}" type="slidenum">
              <a:rPr lang="en-US" smtClean="0"/>
              <a:pPr/>
              <a:t>9</a:t>
            </a:fld>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ainstrmSess">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130000" t="-95000" r="40000" b="21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64B2C8F-C7CE-4FA1-B28D-E59C84E1531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BrainstrmSess</Template>
  <TotalTime>0</TotalTime>
  <Words>93</Words>
  <Application>Microsoft Office PowerPoint</Application>
  <PresentationFormat>On-screen Show (4:3)</PresentationFormat>
  <Paragraphs>81</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BrainstrmSess</vt:lpstr>
      <vt:lpstr>The Christian and His Beliefs – Approach, Appraisal, Application and Appeal </vt:lpstr>
      <vt:lpstr>The Approach – James 2:14</vt:lpstr>
      <vt:lpstr>The Appraisal – James 2:15-18</vt:lpstr>
      <vt:lpstr>The Appraisal – James 2:15-18</vt:lpstr>
      <vt:lpstr>A Conclusion to Consider – James 2:15-18</vt:lpstr>
      <vt:lpstr>A Conclusion to Consider – James 2:15-18</vt:lpstr>
      <vt:lpstr>The Application: James 2:19-20</vt:lpstr>
      <vt:lpstr>The Appeal: James 2:21-26</vt:lpstr>
      <vt:lpstr>The Appeal: James 2:21-26</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2014-03-05T01:21:36Z</dcterms:created>
  <dcterms:modified xsi:type="dcterms:W3CDTF">2014-11-04T16:34:56Z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TC101671239990</vt:lpwstr>
  </property>
</Properties>
</file>